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Playfair Display Regular"/>
      <p:regular r:id="rId37"/>
      <p:bold r:id="rId38"/>
      <p:italic r:id="rId39"/>
      <p:boldItalic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Regular-boldItalic.fntdata"/><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PlayfairDisplayRegular-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PlayfairDisplayRegular-italic.fntdata"/><Relationship Id="rId16" Type="http://schemas.openxmlformats.org/officeDocument/2006/relationships/slide" Target="slides/slide11.xml"/><Relationship Id="rId38" Type="http://schemas.openxmlformats.org/officeDocument/2006/relationships/font" Target="fonts/PlayfairDisplayRegula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476905c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476905c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d6a9616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d6a9616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476905c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476905c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476905c2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476905c2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d6a96160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d6a9616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d6a96160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d6a96160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76905c2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476905c2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d6a96160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d6a9616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476905c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476905c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d6a9616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d6a961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d335040d8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d335040d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476905c2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476905c2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d335040d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d335040d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476905c2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476905c2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476905c2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476905c2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d6a96160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d6a96160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d6a96160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d6a96160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d335040d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d335040d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d6a96160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d6a96160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d335040d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d335040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d6a96160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d6a96160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d6a96160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d6a96160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476905c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476905c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476905c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476905c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d6a9616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d6a9616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d6a96160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d6a96160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drive.google.com/file/d/17ki_YAL1k5CaHHP3pIBFWvw-ztF4CCPP/vie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0.jpg"/><Relationship Id="rId5"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lP9N7IJXAeLIqVJyguheKsvjGEDrJmPg/view" TargetMode="External"/><Relationship Id="rId4" Type="http://schemas.openxmlformats.org/officeDocument/2006/relationships/image" Target="../media/image13.png"/><Relationship Id="rId5" Type="http://schemas.openxmlformats.org/officeDocument/2006/relationships/hyperlink" Target="http://drive.google.com/file/d/1tTg8VyH0EjmsdFwRhQ-EMbHn6zmqxzXj/vie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ODHDCXSUDqtBouTw6P8vZsLZDgpkpevz/view" TargetMode="External"/><Relationship Id="rId4" Type="http://schemas.openxmlformats.org/officeDocument/2006/relationships/image" Target="../media/image26.jpg"/><Relationship Id="rId5" Type="http://schemas.openxmlformats.org/officeDocument/2006/relationships/hyperlink" Target="http://drive.google.com/file/d/1a1E7E06UOqdh5RgUpaSTpkh5j4zXB2mu/view" TargetMode="External"/><Relationship Id="rId6"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drive.google.com/file/d/17PmdQsB4vrXirvLl7STuehx67G0GCZYI/view" TargetMode="Externa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3443725"/>
            <a:ext cx="8520600" cy="1082400"/>
          </a:xfrm>
          <a:prstGeom prst="rect">
            <a:avLst/>
          </a:prstGeom>
        </p:spPr>
        <p:txBody>
          <a:bodyPr anchorCtr="0" anchor="t" bIns="91425" lIns="91425" spcFirstLastPara="1" rIns="91425" wrap="square" tIns="91425">
            <a:normAutofit fontScale="92500" lnSpcReduction="20000"/>
          </a:bodyPr>
          <a:lstStyle/>
          <a:p>
            <a:pPr indent="0" lvl="0" marL="457200" rtl="0" algn="r">
              <a:lnSpc>
                <a:spcPct val="115000"/>
              </a:lnSpc>
              <a:spcBef>
                <a:spcPts val="0"/>
              </a:spcBef>
              <a:spcAft>
                <a:spcPts val="0"/>
              </a:spcAft>
              <a:buSzPct val="41666"/>
              <a:buNone/>
            </a:pPr>
            <a:r>
              <a:rPr lang="en" sz="1650">
                <a:latin typeface="Oswald"/>
                <a:ea typeface="Oswald"/>
                <a:cs typeface="Oswald"/>
                <a:sym typeface="Oswald"/>
              </a:rPr>
              <a:t>Shivansh (2018102007)</a:t>
            </a:r>
            <a:endParaRPr sz="1650">
              <a:latin typeface="Oswald"/>
              <a:ea typeface="Oswald"/>
              <a:cs typeface="Oswald"/>
              <a:sym typeface="Oswald"/>
            </a:endParaRPr>
          </a:p>
          <a:p>
            <a:pPr indent="0" lvl="0" marL="457200" rtl="0" algn="r">
              <a:lnSpc>
                <a:spcPct val="115000"/>
              </a:lnSpc>
              <a:spcBef>
                <a:spcPts val="0"/>
              </a:spcBef>
              <a:spcAft>
                <a:spcPts val="0"/>
              </a:spcAft>
              <a:buSzPct val="41666"/>
              <a:buNone/>
            </a:pPr>
            <a:r>
              <a:rPr lang="en" sz="1650">
                <a:latin typeface="Oswald"/>
                <a:ea typeface="Oswald"/>
                <a:cs typeface="Oswald"/>
                <a:sym typeface="Oswald"/>
              </a:rPr>
              <a:t>Utkarsh Mishra (2018102020)</a:t>
            </a:r>
            <a:endParaRPr sz="1650">
              <a:latin typeface="Oswald"/>
              <a:ea typeface="Oswald"/>
              <a:cs typeface="Oswald"/>
              <a:sym typeface="Oswald"/>
            </a:endParaRPr>
          </a:p>
          <a:p>
            <a:pPr indent="0" lvl="0" marL="457200" rtl="0" algn="r">
              <a:lnSpc>
                <a:spcPct val="115000"/>
              </a:lnSpc>
              <a:spcBef>
                <a:spcPts val="0"/>
              </a:spcBef>
              <a:spcAft>
                <a:spcPts val="0"/>
              </a:spcAft>
              <a:buSzPct val="41666"/>
              <a:buNone/>
            </a:pPr>
            <a:r>
              <a:rPr lang="en" sz="1650">
                <a:latin typeface="Oswald"/>
                <a:ea typeface="Oswald"/>
                <a:cs typeface="Oswald"/>
                <a:sym typeface="Oswald"/>
              </a:rPr>
              <a:t>Aryan Agarwal (2018102024)</a:t>
            </a:r>
            <a:endParaRPr sz="1650">
              <a:latin typeface="Oswald"/>
              <a:ea typeface="Oswald"/>
              <a:cs typeface="Oswald"/>
              <a:sym typeface="Oswald"/>
            </a:endParaRPr>
          </a:p>
          <a:p>
            <a:pPr indent="0" lvl="0" marL="457200" rtl="0" algn="r">
              <a:lnSpc>
                <a:spcPct val="115000"/>
              </a:lnSpc>
              <a:spcBef>
                <a:spcPts val="0"/>
              </a:spcBef>
              <a:spcAft>
                <a:spcPts val="0"/>
              </a:spcAft>
              <a:buSzPct val="41666"/>
              <a:buNone/>
            </a:pPr>
            <a:r>
              <a:rPr lang="en" sz="1650">
                <a:latin typeface="Oswald"/>
                <a:ea typeface="Oswald"/>
                <a:cs typeface="Oswald"/>
                <a:sym typeface="Oswald"/>
              </a:rPr>
              <a:t>Subodh Sondkar (2018101064)</a:t>
            </a:r>
            <a:endParaRPr sz="1650">
              <a:latin typeface="Oswald"/>
              <a:ea typeface="Oswald"/>
              <a:cs typeface="Oswald"/>
              <a:sym typeface="Oswald"/>
            </a:endParaRPr>
          </a:p>
        </p:txBody>
      </p:sp>
      <p:pic>
        <p:nvPicPr>
          <p:cNvPr id="55" name="Google Shape;55;p13"/>
          <p:cNvPicPr preferRelativeResize="0"/>
          <p:nvPr/>
        </p:nvPicPr>
        <p:blipFill>
          <a:blip r:embed="rId3">
            <a:alphaModFix/>
          </a:blip>
          <a:stretch>
            <a:fillRect/>
          </a:stretch>
        </p:blipFill>
        <p:spPr>
          <a:xfrm>
            <a:off x="548363" y="542925"/>
            <a:ext cx="4162425" cy="4057650"/>
          </a:xfrm>
          <a:prstGeom prst="rect">
            <a:avLst/>
          </a:prstGeom>
          <a:noFill/>
          <a:ln>
            <a:noFill/>
          </a:ln>
        </p:spPr>
      </p:pic>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 sz="7500">
                <a:latin typeface="Oswald"/>
                <a:ea typeface="Oswald"/>
                <a:cs typeface="Oswald"/>
                <a:sym typeface="Oswald"/>
              </a:rPr>
              <a:t>Hufflepuff</a:t>
            </a:r>
            <a:endParaRPr sz="7500">
              <a:latin typeface="Oswald"/>
              <a:ea typeface="Oswald"/>
              <a:cs typeface="Oswald"/>
              <a:sym typeface="Oswald"/>
            </a:endParaRPr>
          </a:p>
          <a:p>
            <a:pPr indent="0" lvl="0" marL="0" rtl="0" algn="r">
              <a:spcBef>
                <a:spcPts val="0"/>
              </a:spcBef>
              <a:spcAft>
                <a:spcPts val="0"/>
              </a:spcAft>
              <a:buNone/>
            </a:pPr>
            <a:r>
              <a:rPr lang="en" sz="2200">
                <a:solidFill>
                  <a:srgbClr val="666666"/>
                </a:solidFill>
                <a:latin typeface="Oswald"/>
                <a:ea typeface="Oswald"/>
                <a:cs typeface="Oswald"/>
                <a:sym typeface="Oswald"/>
              </a:rPr>
              <a:t>Project: 3D Photography using Context-aware </a:t>
            </a:r>
            <a:endParaRPr sz="2200">
              <a:solidFill>
                <a:srgbClr val="666666"/>
              </a:solidFill>
              <a:latin typeface="Oswald"/>
              <a:ea typeface="Oswald"/>
              <a:cs typeface="Oswald"/>
              <a:sym typeface="Oswald"/>
            </a:endParaRPr>
          </a:p>
          <a:p>
            <a:pPr indent="0" lvl="0" marL="0" rtl="0" algn="r">
              <a:spcBef>
                <a:spcPts val="0"/>
              </a:spcBef>
              <a:spcAft>
                <a:spcPts val="0"/>
              </a:spcAft>
              <a:buNone/>
            </a:pPr>
            <a:r>
              <a:rPr lang="en" sz="2200">
                <a:solidFill>
                  <a:srgbClr val="666666"/>
                </a:solidFill>
                <a:latin typeface="Oswald"/>
                <a:ea typeface="Oswald"/>
                <a:cs typeface="Oswald"/>
                <a:sym typeface="Oswald"/>
              </a:rPr>
              <a:t>Layered Depth Inpainting (</a:t>
            </a:r>
            <a:r>
              <a:rPr lang="en" sz="2200" u="sng">
                <a:solidFill>
                  <a:srgbClr val="6FA8DC"/>
                </a:solidFill>
                <a:latin typeface="Oswald"/>
                <a:ea typeface="Oswald"/>
                <a:cs typeface="Oswald"/>
                <a:sym typeface="Oswald"/>
                <a:hlinkClick r:id="rId4">
                  <a:extLst>
                    <a:ext uri="{A12FA001-AC4F-418D-AE19-62706E023703}">
                      <ahyp:hlinkClr val="tx"/>
                    </a:ext>
                  </a:extLst>
                </a:hlinkClick>
              </a:rPr>
              <a:t>link</a:t>
            </a:r>
            <a:r>
              <a:rPr lang="en" sz="2200">
                <a:solidFill>
                  <a:srgbClr val="666666"/>
                </a:solidFill>
                <a:latin typeface="Oswald"/>
                <a:ea typeface="Oswald"/>
                <a:cs typeface="Oswald"/>
                <a:sym typeface="Oswald"/>
              </a:rPr>
              <a:t>)</a:t>
            </a:r>
            <a:endParaRPr sz="2200">
              <a:solidFill>
                <a:srgbClr val="666666"/>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Method Overview</a:t>
            </a:r>
            <a:endParaRPr>
              <a:latin typeface="Oswald"/>
              <a:ea typeface="Oswald"/>
              <a:cs typeface="Oswald"/>
              <a:sym typeface="Oswald"/>
            </a:endParaRPr>
          </a:p>
        </p:txBody>
      </p:sp>
      <p:sp>
        <p:nvSpPr>
          <p:cNvPr id="115" name="Google Shape;115;p22"/>
          <p:cNvSpPr txBox="1"/>
          <p:nvPr>
            <p:ph idx="1" type="body"/>
          </p:nvPr>
        </p:nvSpPr>
        <p:spPr>
          <a:xfrm>
            <a:off x="311700" y="11256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Normalizing Depth C</a:t>
            </a:r>
            <a:r>
              <a:rPr lang="en"/>
              <a:t>hannel</a:t>
            </a:r>
            <a:r>
              <a:rPr lang="en"/>
              <a:t> of the RGB-D image</a:t>
            </a:r>
            <a:endParaRPr/>
          </a:p>
          <a:p>
            <a:pPr indent="0" lvl="0" marL="457200" rtl="0" algn="l">
              <a:spcBef>
                <a:spcPts val="1200"/>
              </a:spcBef>
              <a:spcAft>
                <a:spcPts val="1200"/>
              </a:spcAft>
              <a:buNone/>
            </a:pPr>
            <a:r>
              <a:rPr lang="en" sz="1350"/>
              <a:t>We normalize the depth map that we computed for the input image. This is done by mapping the maximum and minimum disparity values to 1 and 0 respectively.</a:t>
            </a:r>
            <a:endParaRPr sz="1350"/>
          </a:p>
        </p:txBody>
      </p:sp>
      <p:pic>
        <p:nvPicPr>
          <p:cNvPr id="116" name="Google Shape;116;p22"/>
          <p:cNvPicPr preferRelativeResize="0"/>
          <p:nvPr/>
        </p:nvPicPr>
        <p:blipFill>
          <a:blip r:embed="rId3">
            <a:alphaModFix/>
          </a:blip>
          <a:stretch>
            <a:fillRect/>
          </a:stretch>
        </p:blipFill>
        <p:spPr>
          <a:xfrm>
            <a:off x="311700" y="2387800"/>
            <a:ext cx="2461450" cy="2443850"/>
          </a:xfrm>
          <a:prstGeom prst="rect">
            <a:avLst/>
          </a:prstGeom>
          <a:noFill/>
          <a:ln>
            <a:noFill/>
          </a:ln>
        </p:spPr>
      </p:pic>
      <p:pic>
        <p:nvPicPr>
          <p:cNvPr id="117" name="Google Shape;117;p22"/>
          <p:cNvPicPr preferRelativeResize="0"/>
          <p:nvPr/>
        </p:nvPicPr>
        <p:blipFill>
          <a:blip r:embed="rId4">
            <a:alphaModFix/>
          </a:blip>
          <a:stretch>
            <a:fillRect/>
          </a:stretch>
        </p:blipFill>
        <p:spPr>
          <a:xfrm>
            <a:off x="5804599" y="2527076"/>
            <a:ext cx="2857775" cy="2165286"/>
          </a:xfrm>
          <a:prstGeom prst="rect">
            <a:avLst/>
          </a:prstGeom>
          <a:noFill/>
          <a:ln>
            <a:noFill/>
          </a:ln>
        </p:spPr>
      </p:pic>
      <p:pic>
        <p:nvPicPr>
          <p:cNvPr id="118" name="Google Shape;118;p22"/>
          <p:cNvPicPr preferRelativeResize="0"/>
          <p:nvPr/>
        </p:nvPicPr>
        <p:blipFill>
          <a:blip r:embed="rId5">
            <a:alphaModFix/>
          </a:blip>
          <a:stretch>
            <a:fillRect/>
          </a:stretch>
        </p:blipFill>
        <p:spPr>
          <a:xfrm>
            <a:off x="3083262" y="2406275"/>
            <a:ext cx="2411225" cy="240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Oswald"/>
                <a:ea typeface="Oswald"/>
                <a:cs typeface="Oswald"/>
                <a:sym typeface="Oswald"/>
              </a:rPr>
              <a:t>Normalised Depth Map Results</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124" name="Google Shape;124;p23"/>
          <p:cNvPicPr preferRelativeResize="0"/>
          <p:nvPr/>
        </p:nvPicPr>
        <p:blipFill>
          <a:blip r:embed="rId3">
            <a:alphaModFix/>
          </a:blip>
          <a:stretch>
            <a:fillRect/>
          </a:stretch>
        </p:blipFill>
        <p:spPr>
          <a:xfrm>
            <a:off x="4750250" y="1097789"/>
            <a:ext cx="3941300" cy="2947946"/>
          </a:xfrm>
          <a:prstGeom prst="rect">
            <a:avLst/>
          </a:prstGeom>
          <a:noFill/>
          <a:ln>
            <a:noFill/>
          </a:ln>
        </p:spPr>
      </p:pic>
      <p:pic>
        <p:nvPicPr>
          <p:cNvPr id="125" name="Google Shape;125;p23"/>
          <p:cNvPicPr preferRelativeResize="0"/>
          <p:nvPr/>
        </p:nvPicPr>
        <p:blipFill>
          <a:blip r:embed="rId4">
            <a:alphaModFix/>
          </a:blip>
          <a:stretch>
            <a:fillRect/>
          </a:stretch>
        </p:blipFill>
        <p:spPr>
          <a:xfrm>
            <a:off x="376025" y="1300363"/>
            <a:ext cx="3941300" cy="254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Method Overview</a:t>
            </a:r>
            <a:endParaRPr>
              <a:latin typeface="Oswald"/>
              <a:ea typeface="Oswald"/>
              <a:cs typeface="Oswald"/>
              <a:sym typeface="Oswald"/>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3. 	Lifting Normalized RGB-D image onto LDI (Layered Depth Image)</a:t>
            </a:r>
            <a:endParaRPr/>
          </a:p>
          <a:p>
            <a:pPr indent="0" lvl="0" marL="457200" rtl="0" algn="l">
              <a:spcBef>
                <a:spcPts val="1200"/>
              </a:spcBef>
              <a:spcAft>
                <a:spcPts val="0"/>
              </a:spcAft>
              <a:buNone/>
            </a:pPr>
            <a:r>
              <a:rPr lang="en" sz="1350"/>
              <a:t>An LDI is similar to a regular 4-connected image, except at every position in the pixel lattice it can hold    any number of pixels, from zero to many. Each LDI pixel stores a color and a depth value. Each pixel stores pointers to either zero or at most one direct neighbor in each of the four cardinal directions (left, right, top, bottom). LDI pixels are 4-connected like normal image pixels within smooth regions, but do not have neighbors across depth discontinuities.</a:t>
            </a:r>
            <a:endParaRPr sz="1350"/>
          </a:p>
          <a:p>
            <a:pPr indent="0" lvl="0" marL="457200" rtl="0" algn="l">
              <a:spcBef>
                <a:spcPts val="1200"/>
              </a:spcBef>
              <a:spcAft>
                <a:spcPts val="0"/>
              </a:spcAft>
              <a:buNone/>
            </a:pPr>
            <a:r>
              <a:rPr lang="en" sz="1350"/>
              <a:t>So this creates a graph for the image where the nodes are the pixels and edges denote connection between neighboring pixels.</a:t>
            </a:r>
            <a:endParaRPr sz="1350"/>
          </a:p>
          <a:p>
            <a:pPr indent="0" lvl="0" marL="457200" rtl="0" algn="l">
              <a:spcBef>
                <a:spcPts val="1200"/>
              </a:spcBef>
              <a:spcAft>
                <a:spcPts val="0"/>
              </a:spcAft>
              <a:buNone/>
            </a:pPr>
            <a:r>
              <a:rPr lang="en" sz="1350"/>
              <a:t>It is not possible to show the LDI as it is like a mesh or a graph and not an image.</a:t>
            </a:r>
            <a:endParaRPr sz="1350"/>
          </a:p>
          <a:p>
            <a:pPr indent="0" lvl="0" marL="457200" rtl="0" algn="l">
              <a:spcBef>
                <a:spcPts val="1200"/>
              </a:spcBef>
              <a:spcAft>
                <a:spcPts val="0"/>
              </a:spcAft>
              <a:buNone/>
            </a:pPr>
            <a:r>
              <a:t/>
            </a:r>
            <a:endParaRPr sz="1350"/>
          </a:p>
          <a:p>
            <a:pPr indent="0" lvl="0" marL="0" rtl="0" algn="l">
              <a:spcBef>
                <a:spcPts val="1200"/>
              </a:spcBef>
              <a:spcAft>
                <a:spcPts val="1200"/>
              </a:spcAft>
              <a:buNone/>
            </a:pPr>
            <a:r>
              <a:t/>
            </a:r>
            <a:endParaRPr sz="135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Method Overview</a:t>
            </a:r>
            <a:endParaRPr>
              <a:latin typeface="Oswald"/>
              <a:ea typeface="Oswald"/>
              <a:cs typeface="Oswald"/>
              <a:sym typeface="Oswald"/>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4</a:t>
            </a:r>
            <a:r>
              <a:rPr lang="en"/>
              <a:t>. 	Sharpening Depth Map using Bilateral Median Filter</a:t>
            </a:r>
            <a:endParaRPr/>
          </a:p>
          <a:p>
            <a:pPr indent="0" lvl="0" marL="457200" rtl="0" algn="l">
              <a:spcBef>
                <a:spcPts val="1200"/>
              </a:spcBef>
              <a:spcAft>
                <a:spcPts val="0"/>
              </a:spcAft>
              <a:buNone/>
            </a:pPr>
            <a:r>
              <a:rPr lang="en" sz="1350"/>
              <a:t>We sharpen the depth map, or in other words, sharpen the depth values of LDI pixels in LDI, using bilateral median filter. This process is done to avoid blurring of depth discontinuities </a:t>
            </a:r>
            <a:r>
              <a:rPr lang="en" sz="1350"/>
              <a:t>across multiple pixels as we are interested in depth discontinuities. We have used a bilateral median filter with the following properties:</a:t>
            </a:r>
            <a:endParaRPr sz="1350"/>
          </a:p>
          <a:p>
            <a:pPr indent="-320675" lvl="0" marL="914400" rtl="0" algn="l">
              <a:lnSpc>
                <a:spcPct val="200000"/>
              </a:lnSpc>
              <a:spcBef>
                <a:spcPts val="1200"/>
              </a:spcBef>
              <a:spcAft>
                <a:spcPts val="0"/>
              </a:spcAft>
              <a:buSzPts val="1450"/>
              <a:buAutoNum type="alphaLcParenR"/>
            </a:pPr>
            <a:r>
              <a:rPr lang="en" sz="1450"/>
              <a:t>Window size = 7 x 7</a:t>
            </a:r>
            <a:endParaRPr sz="1450"/>
          </a:p>
          <a:p>
            <a:pPr indent="-320675" lvl="0" marL="914400" rtl="0" algn="l">
              <a:lnSpc>
                <a:spcPct val="200000"/>
              </a:lnSpc>
              <a:spcBef>
                <a:spcPts val="0"/>
              </a:spcBef>
              <a:spcAft>
                <a:spcPts val="0"/>
              </a:spcAft>
              <a:buSzPts val="1450"/>
              <a:buAutoNum type="alphaLcParenR"/>
            </a:pPr>
            <a:r>
              <a:rPr lang="en" sz="1450"/>
              <a:t>σ</a:t>
            </a:r>
            <a:r>
              <a:rPr baseline="-25000" lang="en" sz="1450"/>
              <a:t>spatial </a:t>
            </a:r>
            <a:r>
              <a:rPr lang="en" sz="1450"/>
              <a:t>= 4.0</a:t>
            </a:r>
            <a:endParaRPr sz="1450"/>
          </a:p>
          <a:p>
            <a:pPr indent="-320675" lvl="0" marL="914400" rtl="0" algn="l">
              <a:lnSpc>
                <a:spcPct val="200000"/>
              </a:lnSpc>
              <a:spcBef>
                <a:spcPts val="0"/>
              </a:spcBef>
              <a:spcAft>
                <a:spcPts val="0"/>
              </a:spcAft>
              <a:buSzPts val="1450"/>
              <a:buAutoNum type="alphaLcParenR"/>
            </a:pPr>
            <a:r>
              <a:rPr lang="en" sz="1450"/>
              <a:t>σ</a:t>
            </a:r>
            <a:r>
              <a:rPr baseline="-25000" lang="en" sz="1450"/>
              <a:t>intensity </a:t>
            </a:r>
            <a:r>
              <a:rPr lang="en" sz="1450"/>
              <a:t>= 0.5</a:t>
            </a:r>
            <a:endParaRPr sz="1450"/>
          </a:p>
          <a:p>
            <a:pPr indent="457200" lvl="0" marL="0" rtl="0" algn="l">
              <a:spcBef>
                <a:spcPts val="1200"/>
              </a:spcBef>
              <a:spcAft>
                <a:spcPts val="1200"/>
              </a:spcAft>
              <a:buNone/>
            </a:pPr>
            <a:r>
              <a:t/>
            </a:r>
            <a:endParaRPr sz="135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Filtered</a:t>
            </a:r>
            <a:r>
              <a:rPr lang="en">
                <a:latin typeface="Oswald"/>
                <a:ea typeface="Oswald"/>
                <a:cs typeface="Oswald"/>
                <a:sym typeface="Oswald"/>
              </a:rPr>
              <a:t> Depth Map Results</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143" name="Google Shape;143;p26"/>
          <p:cNvPicPr preferRelativeResize="0"/>
          <p:nvPr/>
        </p:nvPicPr>
        <p:blipFill>
          <a:blip r:embed="rId3">
            <a:alphaModFix/>
          </a:blip>
          <a:stretch>
            <a:fillRect/>
          </a:stretch>
        </p:blipFill>
        <p:spPr>
          <a:xfrm>
            <a:off x="177525" y="1275312"/>
            <a:ext cx="2606850" cy="2592867"/>
          </a:xfrm>
          <a:prstGeom prst="rect">
            <a:avLst/>
          </a:prstGeom>
          <a:noFill/>
          <a:ln>
            <a:noFill/>
          </a:ln>
        </p:spPr>
      </p:pic>
      <p:pic>
        <p:nvPicPr>
          <p:cNvPr id="144" name="Google Shape;144;p26"/>
          <p:cNvPicPr preferRelativeResize="0"/>
          <p:nvPr/>
        </p:nvPicPr>
        <p:blipFill>
          <a:blip r:embed="rId4">
            <a:alphaModFix/>
          </a:blip>
          <a:stretch>
            <a:fillRect/>
          </a:stretch>
        </p:blipFill>
        <p:spPr>
          <a:xfrm>
            <a:off x="5946575" y="1494799"/>
            <a:ext cx="2885725" cy="2153900"/>
          </a:xfrm>
          <a:prstGeom prst="rect">
            <a:avLst/>
          </a:prstGeom>
          <a:noFill/>
          <a:ln>
            <a:noFill/>
          </a:ln>
        </p:spPr>
      </p:pic>
      <p:pic>
        <p:nvPicPr>
          <p:cNvPr id="145" name="Google Shape;145;p26"/>
          <p:cNvPicPr preferRelativeResize="0"/>
          <p:nvPr/>
        </p:nvPicPr>
        <p:blipFill>
          <a:blip r:embed="rId5">
            <a:alphaModFix/>
          </a:blip>
          <a:stretch>
            <a:fillRect/>
          </a:stretch>
        </p:blipFill>
        <p:spPr>
          <a:xfrm>
            <a:off x="3062050" y="1265988"/>
            <a:ext cx="2606846" cy="261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Filtered Depth Map Results</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151" name="Google Shape;151;p27"/>
          <p:cNvPicPr preferRelativeResize="0"/>
          <p:nvPr/>
        </p:nvPicPr>
        <p:blipFill>
          <a:blip r:embed="rId3">
            <a:alphaModFix/>
          </a:blip>
          <a:stretch>
            <a:fillRect/>
          </a:stretch>
        </p:blipFill>
        <p:spPr>
          <a:xfrm>
            <a:off x="4419250" y="999475"/>
            <a:ext cx="4183624" cy="3144550"/>
          </a:xfrm>
          <a:prstGeom prst="rect">
            <a:avLst/>
          </a:prstGeom>
          <a:noFill/>
          <a:ln>
            <a:noFill/>
          </a:ln>
        </p:spPr>
      </p:pic>
      <p:pic>
        <p:nvPicPr>
          <p:cNvPr id="152" name="Google Shape;152;p27"/>
          <p:cNvPicPr preferRelativeResize="0"/>
          <p:nvPr/>
        </p:nvPicPr>
        <p:blipFill>
          <a:blip r:embed="rId4">
            <a:alphaModFix/>
          </a:blip>
          <a:stretch>
            <a:fillRect/>
          </a:stretch>
        </p:blipFill>
        <p:spPr>
          <a:xfrm>
            <a:off x="563875" y="1439038"/>
            <a:ext cx="3479474" cy="2265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Method Overview</a:t>
            </a:r>
            <a:endParaRPr>
              <a:latin typeface="Oswald"/>
              <a:ea typeface="Oswald"/>
              <a:cs typeface="Oswald"/>
              <a:sym typeface="Oswald"/>
            </a:endParaRPr>
          </a:p>
        </p:txBody>
      </p:sp>
      <p:sp>
        <p:nvSpPr>
          <p:cNvPr id="158" name="Google Shape;15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a:t>
            </a:r>
            <a:r>
              <a:rPr lang="en"/>
              <a:t>. 	Finding Depth Discontinuities</a:t>
            </a:r>
            <a:endParaRPr/>
          </a:p>
          <a:p>
            <a:pPr indent="0" lvl="0" marL="457200" rtl="0" algn="l">
              <a:spcBef>
                <a:spcPts val="1200"/>
              </a:spcBef>
              <a:spcAft>
                <a:spcPts val="0"/>
              </a:spcAft>
              <a:buNone/>
            </a:pPr>
            <a:r>
              <a:rPr lang="en" sz="1350"/>
              <a:t>We find depth discontinuities by finding disparity difference between neighboring pixels. This could lead to many spurious responses. To avoid this, we use connected component analysis to merge adjacent collection of depth discontinuities into a collection of linked depth edges.</a:t>
            </a:r>
            <a:endParaRPr sz="1350"/>
          </a:p>
          <a:p>
            <a:pPr indent="0" lvl="0" marL="457200" rtl="0" algn="l">
              <a:spcBef>
                <a:spcPts val="1200"/>
              </a:spcBef>
              <a:spcAft>
                <a:spcPts val="0"/>
              </a:spcAft>
              <a:buNone/>
            </a:pPr>
            <a:r>
              <a:t/>
            </a:r>
            <a:endParaRPr sz="1350"/>
          </a:p>
          <a:p>
            <a:pPr indent="0" lvl="0" marL="457200" rtl="0" algn="l">
              <a:spcBef>
                <a:spcPts val="1200"/>
              </a:spcBef>
              <a:spcAft>
                <a:spcPts val="0"/>
              </a:spcAft>
              <a:buNone/>
            </a:pPr>
            <a:r>
              <a:t/>
            </a:r>
            <a:endParaRPr sz="1350"/>
          </a:p>
          <a:p>
            <a:pPr indent="0" lvl="0" marL="0" rtl="0" algn="l">
              <a:spcBef>
                <a:spcPts val="1200"/>
              </a:spcBef>
              <a:spcAft>
                <a:spcPts val="1200"/>
              </a:spcAft>
              <a:buNone/>
            </a:pPr>
            <a:r>
              <a:t/>
            </a:r>
            <a:endParaRPr sz="1350"/>
          </a:p>
        </p:txBody>
      </p:sp>
      <p:pic>
        <p:nvPicPr>
          <p:cNvPr id="159" name="Google Shape;159;p28"/>
          <p:cNvPicPr preferRelativeResize="0"/>
          <p:nvPr/>
        </p:nvPicPr>
        <p:blipFill>
          <a:blip r:embed="rId3">
            <a:alphaModFix/>
          </a:blip>
          <a:stretch>
            <a:fillRect/>
          </a:stretch>
        </p:blipFill>
        <p:spPr>
          <a:xfrm>
            <a:off x="712425" y="2522550"/>
            <a:ext cx="2445351" cy="2454150"/>
          </a:xfrm>
          <a:prstGeom prst="rect">
            <a:avLst/>
          </a:prstGeom>
          <a:noFill/>
          <a:ln>
            <a:noFill/>
          </a:ln>
        </p:spPr>
      </p:pic>
      <p:pic>
        <p:nvPicPr>
          <p:cNvPr id="160" name="Google Shape;160;p28"/>
          <p:cNvPicPr preferRelativeResize="0"/>
          <p:nvPr/>
        </p:nvPicPr>
        <p:blipFill>
          <a:blip r:embed="rId4">
            <a:alphaModFix/>
          </a:blip>
          <a:stretch>
            <a:fillRect/>
          </a:stretch>
        </p:blipFill>
        <p:spPr>
          <a:xfrm>
            <a:off x="3313187" y="2522550"/>
            <a:ext cx="2454130" cy="2454149"/>
          </a:xfrm>
          <a:prstGeom prst="rect">
            <a:avLst/>
          </a:prstGeom>
          <a:noFill/>
          <a:ln>
            <a:noFill/>
          </a:ln>
        </p:spPr>
      </p:pic>
      <p:pic>
        <p:nvPicPr>
          <p:cNvPr id="161" name="Google Shape;161;p28"/>
          <p:cNvPicPr preferRelativeResize="0"/>
          <p:nvPr/>
        </p:nvPicPr>
        <p:blipFill>
          <a:blip r:embed="rId5">
            <a:alphaModFix/>
          </a:blip>
          <a:stretch>
            <a:fillRect/>
          </a:stretch>
        </p:blipFill>
        <p:spPr>
          <a:xfrm>
            <a:off x="5922725" y="2639613"/>
            <a:ext cx="2959999" cy="2220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Depth Discontinuities Results</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167" name="Google Shape;167;p29"/>
          <p:cNvPicPr preferRelativeResize="0"/>
          <p:nvPr/>
        </p:nvPicPr>
        <p:blipFill>
          <a:blip r:embed="rId3">
            <a:alphaModFix/>
          </a:blip>
          <a:stretch>
            <a:fillRect/>
          </a:stretch>
        </p:blipFill>
        <p:spPr>
          <a:xfrm>
            <a:off x="912425" y="1386200"/>
            <a:ext cx="3659575" cy="2371100"/>
          </a:xfrm>
          <a:prstGeom prst="rect">
            <a:avLst/>
          </a:prstGeom>
          <a:noFill/>
          <a:ln>
            <a:noFill/>
          </a:ln>
        </p:spPr>
      </p:pic>
      <p:pic>
        <p:nvPicPr>
          <p:cNvPr id="168" name="Google Shape;168;p29"/>
          <p:cNvPicPr preferRelativeResize="0"/>
          <p:nvPr/>
        </p:nvPicPr>
        <p:blipFill>
          <a:blip r:embed="rId4">
            <a:alphaModFix/>
          </a:blip>
          <a:stretch>
            <a:fillRect/>
          </a:stretch>
        </p:blipFill>
        <p:spPr>
          <a:xfrm>
            <a:off x="4858575" y="1178263"/>
            <a:ext cx="3720000" cy="2786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Method Overview</a:t>
            </a:r>
            <a:endParaRPr>
              <a:latin typeface="Oswald"/>
              <a:ea typeface="Oswald"/>
              <a:cs typeface="Oswald"/>
              <a:sym typeface="Oswald"/>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a:t>
            </a:r>
            <a:r>
              <a:rPr lang="en"/>
              <a:t>. 	Finding Context and Synthesis Regions</a:t>
            </a:r>
            <a:endParaRPr/>
          </a:p>
          <a:p>
            <a:pPr indent="0" lvl="0" marL="457200" rtl="0" algn="l">
              <a:spcBef>
                <a:spcPts val="1200"/>
              </a:spcBef>
              <a:spcAft>
                <a:spcPts val="0"/>
              </a:spcAft>
              <a:buNone/>
            </a:pPr>
            <a:r>
              <a:rPr lang="en" sz="1350"/>
              <a:t>We disconnect pixels across depth discontinuities and call them silhouette pixels. The green pixels denote foreground silhouette and the red </a:t>
            </a:r>
            <a:r>
              <a:rPr lang="en" sz="1350"/>
              <a:t>pixels denote background silhouette in figure (b). We generate synthesis region (red region in figure (c)). We initialise some color and depth values for synthesis region using iterative flood-fill like algorithm. Using a similar algorithm, context region (blue region in figure(c)) is generated. As we are working with LDI, we don’t cross the silhouette pixels to expand context and synthesis regions.</a:t>
            </a:r>
            <a:endParaRPr sz="1350"/>
          </a:p>
          <a:p>
            <a:pPr indent="0" lvl="0" marL="0" rtl="0" algn="l">
              <a:spcBef>
                <a:spcPts val="1200"/>
              </a:spcBef>
              <a:spcAft>
                <a:spcPts val="1200"/>
              </a:spcAft>
              <a:buNone/>
            </a:pPr>
            <a:r>
              <a:t/>
            </a:r>
            <a:endParaRPr sz="1350"/>
          </a:p>
        </p:txBody>
      </p:sp>
      <p:pic>
        <p:nvPicPr>
          <p:cNvPr id="175" name="Google Shape;175;p30"/>
          <p:cNvPicPr preferRelativeResize="0"/>
          <p:nvPr/>
        </p:nvPicPr>
        <p:blipFill>
          <a:blip r:embed="rId3">
            <a:alphaModFix/>
          </a:blip>
          <a:stretch>
            <a:fillRect/>
          </a:stretch>
        </p:blipFill>
        <p:spPr>
          <a:xfrm>
            <a:off x="1477825" y="3498800"/>
            <a:ext cx="5819722" cy="1253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Oswald"/>
                <a:ea typeface="Oswald"/>
                <a:cs typeface="Oswald"/>
                <a:sym typeface="Oswald"/>
              </a:rPr>
              <a:t>Context and Synthesis Regions Results</a:t>
            </a:r>
            <a:endParaRPr>
              <a:latin typeface="Oswald"/>
              <a:ea typeface="Oswald"/>
              <a:cs typeface="Oswald"/>
              <a:sym typeface="Oswald"/>
            </a:endParaRPr>
          </a:p>
          <a:p>
            <a:pPr indent="0" lvl="0" marL="0" rtl="0" algn="l">
              <a:spcBef>
                <a:spcPts val="0"/>
              </a:spcBef>
              <a:spcAft>
                <a:spcPts val="0"/>
              </a:spcAft>
              <a:buNone/>
            </a:pPr>
            <a:r>
              <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NOTE</a:t>
            </a:r>
            <a:r>
              <a:rPr lang="en"/>
              <a:t> : Context and Synthesis Regions are found out in LDI (graph), thus we have not shown those regions in the form of an image. We have shown a sample for one of our input images, how it’s context and synthesis regions would look like (after looking at LDI after generation of context and synthesis regions). </a:t>
            </a:r>
            <a:endParaRPr/>
          </a:p>
          <a:p>
            <a:pPr indent="0" lvl="0" marL="0" rtl="0" algn="l">
              <a:spcBef>
                <a:spcPts val="1200"/>
              </a:spcBef>
              <a:spcAft>
                <a:spcPts val="1200"/>
              </a:spcAft>
              <a:buNone/>
            </a:pPr>
            <a:r>
              <a:t/>
            </a:r>
            <a:endParaRPr/>
          </a:p>
        </p:txBody>
      </p:sp>
      <p:pic>
        <p:nvPicPr>
          <p:cNvPr id="182" name="Google Shape;182;p31"/>
          <p:cNvPicPr preferRelativeResize="0"/>
          <p:nvPr/>
        </p:nvPicPr>
        <p:blipFill>
          <a:blip r:embed="rId3">
            <a:alphaModFix/>
          </a:blip>
          <a:stretch>
            <a:fillRect/>
          </a:stretch>
        </p:blipFill>
        <p:spPr>
          <a:xfrm>
            <a:off x="2433821" y="2635471"/>
            <a:ext cx="3380700" cy="219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164450" y="1121125"/>
            <a:ext cx="7780500" cy="18906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rPr lang="en" sz="2500">
                <a:solidFill>
                  <a:srgbClr val="24292E"/>
                </a:solidFill>
                <a:latin typeface="Playfair Display Regular"/>
                <a:ea typeface="Playfair Display Regular"/>
                <a:cs typeface="Playfair Display Regular"/>
                <a:sym typeface="Playfair Display Regular"/>
              </a:rPr>
              <a:t>The project aims at converting a  single RGB-D input image into a 3D photo - a multi-layer representation for novel view synthesis that contains hallucinated colour and depth structures in regions occluded in the original view.</a:t>
            </a:r>
            <a:endParaRPr sz="2500">
              <a:latin typeface="Playfair Display Regular"/>
              <a:ea typeface="Playfair Display Regular"/>
              <a:cs typeface="Playfair Display Regular"/>
              <a:sym typeface="Playfair Display Regular"/>
            </a:endParaRPr>
          </a:p>
        </p:txBody>
      </p:sp>
      <p:sp>
        <p:nvSpPr>
          <p:cNvPr id="62" name="Google Shape;62;p14"/>
          <p:cNvSpPr txBox="1"/>
          <p:nvPr>
            <p:ph idx="1" type="body"/>
          </p:nvPr>
        </p:nvSpPr>
        <p:spPr>
          <a:xfrm>
            <a:off x="-165750" y="3464125"/>
            <a:ext cx="8222100" cy="211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13000">
                <a:solidFill>
                  <a:srgbClr val="D9D9D9"/>
                </a:solidFill>
                <a:latin typeface="Oswald"/>
                <a:ea typeface="Oswald"/>
                <a:cs typeface="Oswald"/>
                <a:sym typeface="Oswald"/>
              </a:rPr>
              <a:t>GOAL</a:t>
            </a:r>
            <a:endParaRPr b="1" sz="13000">
              <a:solidFill>
                <a:srgbClr val="D9D9D9"/>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Method Overview</a:t>
            </a:r>
            <a:endParaRPr>
              <a:latin typeface="Oswald"/>
              <a:ea typeface="Oswald"/>
              <a:cs typeface="Oswald"/>
              <a:sym typeface="Oswald"/>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a:t>
            </a:r>
            <a:r>
              <a:rPr lang="en"/>
              <a:t>. 	</a:t>
            </a:r>
            <a:r>
              <a:rPr lang="en"/>
              <a:t>Context-aware Color and Depth inpainting</a:t>
            </a:r>
            <a:endParaRPr/>
          </a:p>
          <a:p>
            <a:pPr indent="0" lvl="0" marL="457200" rtl="0" algn="l">
              <a:spcBef>
                <a:spcPts val="1200"/>
              </a:spcBef>
              <a:spcAft>
                <a:spcPts val="0"/>
              </a:spcAft>
              <a:buNone/>
            </a:pPr>
            <a:r>
              <a:rPr lang="en" sz="1350"/>
              <a:t>We use context and synthesis regions to generate color and depth values. We use three neural network models for this process : </a:t>
            </a:r>
            <a:endParaRPr sz="1350"/>
          </a:p>
          <a:p>
            <a:pPr indent="-314325" lvl="0" marL="914400" rtl="0" algn="l">
              <a:spcBef>
                <a:spcPts val="1200"/>
              </a:spcBef>
              <a:spcAft>
                <a:spcPts val="0"/>
              </a:spcAft>
              <a:buSzPts val="1350"/>
              <a:buAutoNum type="alphaLcParenR"/>
            </a:pPr>
            <a:r>
              <a:rPr lang="en" sz="1350"/>
              <a:t>Edge inpainting network</a:t>
            </a:r>
            <a:endParaRPr sz="1350"/>
          </a:p>
          <a:p>
            <a:pPr indent="-314325" lvl="0" marL="914400" rtl="0" algn="l">
              <a:spcBef>
                <a:spcPts val="0"/>
              </a:spcBef>
              <a:spcAft>
                <a:spcPts val="0"/>
              </a:spcAft>
              <a:buSzPts val="1350"/>
              <a:buAutoNum type="alphaLcParenR"/>
            </a:pPr>
            <a:r>
              <a:rPr lang="en" sz="1350"/>
              <a:t>Color inpainting network</a:t>
            </a:r>
            <a:endParaRPr sz="1350"/>
          </a:p>
          <a:p>
            <a:pPr indent="-314325" lvl="0" marL="914400" rtl="0" algn="l">
              <a:spcBef>
                <a:spcPts val="0"/>
              </a:spcBef>
              <a:spcAft>
                <a:spcPts val="0"/>
              </a:spcAft>
              <a:buSzPts val="1350"/>
              <a:buAutoNum type="alphaLcParenR"/>
            </a:pPr>
            <a:r>
              <a:rPr lang="en" sz="1350"/>
              <a:t>Depth inpainting network</a:t>
            </a:r>
            <a:endParaRPr sz="1350"/>
          </a:p>
          <a:p>
            <a:pPr indent="0" lvl="0" marL="457200" rtl="0" algn="l">
              <a:spcBef>
                <a:spcPts val="1200"/>
              </a:spcBef>
              <a:spcAft>
                <a:spcPts val="1200"/>
              </a:spcAft>
              <a:buNone/>
            </a:pPr>
            <a:r>
              <a:rPr lang="en" sz="1350"/>
              <a:t>Using context edges, the edge inpainting network predicts depth edges in synthesis regions. After generating inpainted edges, we know something about the structure of synthesis regions. We now perform color and depth inpainting using the other 2 networks. This would give us good values for synthesis regions, but the 3D effect to the photo is generated using further steps. Thus there is no specific output to be shown here.</a:t>
            </a:r>
            <a:endParaRPr sz="135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2420">
                <a:latin typeface="Oswald"/>
                <a:ea typeface="Oswald"/>
                <a:cs typeface="Oswald"/>
                <a:sym typeface="Oswald"/>
              </a:rPr>
              <a:t>Context-aware Colour and Depth inpainting using Edge-guided inpainting </a:t>
            </a:r>
            <a:endParaRPr sz="2420">
              <a:latin typeface="Oswald"/>
              <a:ea typeface="Oswald"/>
              <a:cs typeface="Oswald"/>
              <a:sym typeface="Oswald"/>
            </a:endParaRPr>
          </a:p>
        </p:txBody>
      </p:sp>
      <p:pic>
        <p:nvPicPr>
          <p:cNvPr id="194" name="Google Shape;194;p33"/>
          <p:cNvPicPr preferRelativeResize="0"/>
          <p:nvPr/>
        </p:nvPicPr>
        <p:blipFill>
          <a:blip r:embed="rId3">
            <a:alphaModFix/>
          </a:blip>
          <a:stretch>
            <a:fillRect/>
          </a:stretch>
        </p:blipFill>
        <p:spPr>
          <a:xfrm>
            <a:off x="106050" y="1103800"/>
            <a:ext cx="8865177" cy="378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Method Overview</a:t>
            </a:r>
            <a:endParaRPr>
              <a:latin typeface="Oswald"/>
              <a:ea typeface="Oswald"/>
              <a:cs typeface="Oswald"/>
              <a:sym typeface="Oswald"/>
            </a:endParaRPr>
          </a:p>
        </p:txBody>
      </p:sp>
      <p:sp>
        <p:nvSpPr>
          <p:cNvPr id="200" name="Google Shape;20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a:t>
            </a:r>
            <a:r>
              <a:rPr lang="en"/>
              <a:t>. 	Multi-layer inpainting</a:t>
            </a:r>
            <a:endParaRPr/>
          </a:p>
          <a:p>
            <a:pPr indent="0" lvl="0" marL="457200" rtl="0" algn="l">
              <a:spcBef>
                <a:spcPts val="1200"/>
              </a:spcBef>
              <a:spcAft>
                <a:spcPts val="0"/>
              </a:spcAft>
              <a:buNone/>
            </a:pPr>
            <a:r>
              <a:rPr lang="en" sz="1350"/>
              <a:t>In some complex images, running the inpainting model once does not give accurate results. We run our inpainting model once again to improve results. This fills the missing layers and gives better results.</a:t>
            </a:r>
            <a:endParaRPr sz="1350"/>
          </a:p>
          <a:p>
            <a:pPr indent="457200" lvl="0" marL="0" rtl="0" algn="l">
              <a:spcBef>
                <a:spcPts val="1200"/>
              </a:spcBef>
              <a:spcAft>
                <a:spcPts val="1200"/>
              </a:spcAft>
              <a:buNone/>
            </a:pPr>
            <a:r>
              <a:rPr lang="en" sz="1350"/>
              <a:t>            </a:t>
            </a:r>
            <a:r>
              <a:rPr b="1" lang="en" sz="1350"/>
              <a:t>Depth Inpainting once</a:t>
            </a:r>
            <a:r>
              <a:rPr lang="en" sz="1350"/>
              <a:t>                                                    </a:t>
            </a:r>
            <a:r>
              <a:rPr b="1" lang="en" sz="1350"/>
              <a:t>Depth Inpainting twice</a:t>
            </a:r>
            <a:endParaRPr b="1" sz="1350"/>
          </a:p>
        </p:txBody>
      </p:sp>
      <p:pic>
        <p:nvPicPr>
          <p:cNvPr id="201" name="Google Shape;201;p34"/>
          <p:cNvPicPr preferRelativeResize="0"/>
          <p:nvPr/>
        </p:nvPicPr>
        <p:blipFill>
          <a:blip r:embed="rId3">
            <a:alphaModFix/>
          </a:blip>
          <a:stretch>
            <a:fillRect/>
          </a:stretch>
        </p:blipFill>
        <p:spPr>
          <a:xfrm>
            <a:off x="739325" y="2646800"/>
            <a:ext cx="3134074" cy="2222276"/>
          </a:xfrm>
          <a:prstGeom prst="rect">
            <a:avLst/>
          </a:prstGeom>
          <a:noFill/>
          <a:ln>
            <a:noFill/>
          </a:ln>
        </p:spPr>
      </p:pic>
      <p:pic>
        <p:nvPicPr>
          <p:cNvPr id="202" name="Google Shape;202;p34"/>
          <p:cNvPicPr preferRelativeResize="0"/>
          <p:nvPr/>
        </p:nvPicPr>
        <p:blipFill>
          <a:blip r:embed="rId4">
            <a:alphaModFix/>
          </a:blip>
          <a:stretch>
            <a:fillRect/>
          </a:stretch>
        </p:blipFill>
        <p:spPr>
          <a:xfrm>
            <a:off x="4974525" y="2646800"/>
            <a:ext cx="3125584" cy="2222275"/>
          </a:xfrm>
          <a:prstGeom prst="rect">
            <a:avLst/>
          </a:prstGeom>
          <a:noFill/>
          <a:ln>
            <a:noFill/>
          </a:ln>
        </p:spPr>
      </p:pic>
      <p:sp>
        <p:nvSpPr>
          <p:cNvPr id="203" name="Google Shape;203;p34"/>
          <p:cNvSpPr/>
          <p:nvPr/>
        </p:nvSpPr>
        <p:spPr>
          <a:xfrm>
            <a:off x="2656875" y="3677388"/>
            <a:ext cx="161100" cy="161100"/>
          </a:xfrm>
          <a:prstGeom prst="ellipse">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a:off x="6924050" y="3677400"/>
            <a:ext cx="161100" cy="161100"/>
          </a:xfrm>
          <a:prstGeom prst="ellipse">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2817975" y="4568863"/>
            <a:ext cx="161100" cy="161100"/>
          </a:xfrm>
          <a:prstGeom prst="ellipse">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a:off x="7041025" y="4527838"/>
            <a:ext cx="161100" cy="161100"/>
          </a:xfrm>
          <a:prstGeom prst="ellipse">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Method Overview</a:t>
            </a:r>
            <a:endParaRPr>
              <a:latin typeface="Oswald"/>
              <a:ea typeface="Oswald"/>
              <a:cs typeface="Oswald"/>
              <a:sym typeface="Oswald"/>
            </a:endParaRPr>
          </a:p>
        </p:txBody>
      </p:sp>
      <p:sp>
        <p:nvSpPr>
          <p:cNvPr id="212" name="Google Shape;21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9</a:t>
            </a:r>
            <a:r>
              <a:rPr lang="en"/>
              <a:t>. 	Converting to 3D textured mesh</a:t>
            </a:r>
            <a:endParaRPr/>
          </a:p>
          <a:p>
            <a:pPr indent="0" lvl="0" marL="457200" rtl="0" algn="l">
              <a:spcBef>
                <a:spcPts val="1200"/>
              </a:spcBef>
              <a:spcAft>
                <a:spcPts val="0"/>
              </a:spcAft>
              <a:buNone/>
            </a:pPr>
            <a:r>
              <a:rPr lang="en" sz="1350"/>
              <a:t>We form the 3D textured mesh by integrating all the inpainted depth and color values back into the original LDI. Using mesh representations for rendering allows us to quickly render novel views, without the need to perform per-view inference step. Consequently, the 3D representation produced by this algorithm can easily be rendered using standard graphics engines on edge devices.</a:t>
            </a:r>
            <a:endParaRPr sz="1350"/>
          </a:p>
          <a:p>
            <a:pPr indent="0" lvl="0" marL="457200" rtl="0" algn="l">
              <a:spcBef>
                <a:spcPts val="1200"/>
              </a:spcBef>
              <a:spcAft>
                <a:spcPts val="0"/>
              </a:spcAft>
              <a:buNone/>
            </a:pPr>
            <a:r>
              <a:rPr lang="en" sz="1350"/>
              <a:t>Then we create a video using a specified trajectory to realise the 3D representation.</a:t>
            </a:r>
            <a:endParaRPr sz="1350"/>
          </a:p>
          <a:p>
            <a:pPr indent="457200" lvl="0" marL="0" rtl="0" algn="l">
              <a:spcBef>
                <a:spcPts val="1200"/>
              </a:spcBef>
              <a:spcAft>
                <a:spcPts val="1200"/>
              </a:spcAft>
              <a:buNone/>
            </a:pPr>
            <a:r>
              <a:t/>
            </a:r>
            <a:endParaRPr sz="135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Final 3D videos</a:t>
            </a:r>
            <a:r>
              <a:rPr lang="en">
                <a:latin typeface="Oswald"/>
                <a:ea typeface="Oswald"/>
                <a:cs typeface="Oswald"/>
                <a:sym typeface="Oswald"/>
              </a:rPr>
              <a:t> </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218" name="Google Shape;218;p36" title="sr_img-1.mp4">
            <a:hlinkClick r:id="rId3"/>
          </p:cNvPr>
          <p:cNvPicPr preferRelativeResize="0"/>
          <p:nvPr/>
        </p:nvPicPr>
        <p:blipFill>
          <a:blip r:embed="rId4">
            <a:alphaModFix/>
          </a:blip>
          <a:stretch>
            <a:fillRect/>
          </a:stretch>
        </p:blipFill>
        <p:spPr>
          <a:xfrm>
            <a:off x="571125" y="1478738"/>
            <a:ext cx="3581200" cy="2685900"/>
          </a:xfrm>
          <a:prstGeom prst="rect">
            <a:avLst/>
          </a:prstGeom>
          <a:noFill/>
          <a:ln>
            <a:noFill/>
          </a:ln>
        </p:spPr>
      </p:pic>
      <p:pic>
        <p:nvPicPr>
          <p:cNvPr id="219" name="Google Shape;219;p36" title="moon-1.mp4">
            <a:hlinkClick r:id="rId5"/>
          </p:cNvPr>
          <p:cNvPicPr preferRelativeResize="0"/>
          <p:nvPr/>
        </p:nvPicPr>
        <p:blipFill>
          <a:blip r:embed="rId4">
            <a:alphaModFix/>
          </a:blip>
          <a:stretch>
            <a:fillRect/>
          </a:stretch>
        </p:blipFill>
        <p:spPr>
          <a:xfrm>
            <a:off x="4982950" y="1478750"/>
            <a:ext cx="3581200" cy="26858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Final 3D videos </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225" name="Google Shape;225;p37" title="jethalal_circle.mp4">
            <a:hlinkClick r:id="rId3"/>
          </p:cNvPr>
          <p:cNvPicPr preferRelativeResize="0"/>
          <p:nvPr/>
        </p:nvPicPr>
        <p:blipFill>
          <a:blip r:embed="rId4">
            <a:alphaModFix/>
          </a:blip>
          <a:stretch>
            <a:fillRect/>
          </a:stretch>
        </p:blipFill>
        <p:spPr>
          <a:xfrm>
            <a:off x="4750925" y="1102084"/>
            <a:ext cx="3914774" cy="2939341"/>
          </a:xfrm>
          <a:prstGeom prst="rect">
            <a:avLst/>
          </a:prstGeom>
          <a:noFill/>
          <a:ln>
            <a:noFill/>
          </a:ln>
        </p:spPr>
      </p:pic>
      <p:pic>
        <p:nvPicPr>
          <p:cNvPr id="226" name="Google Shape;226;p37" title="ball_zoom-in.mp4">
            <a:hlinkClick r:id="rId5"/>
          </p:cNvPr>
          <p:cNvPicPr preferRelativeResize="0"/>
          <p:nvPr/>
        </p:nvPicPr>
        <p:blipFill>
          <a:blip r:embed="rId6">
            <a:alphaModFix/>
          </a:blip>
          <a:stretch>
            <a:fillRect/>
          </a:stretch>
        </p:blipFill>
        <p:spPr>
          <a:xfrm>
            <a:off x="223950" y="1273563"/>
            <a:ext cx="4007275" cy="2596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Observations in the </a:t>
            </a:r>
            <a:r>
              <a:rPr lang="en">
                <a:latin typeface="Oswald"/>
                <a:ea typeface="Oswald"/>
                <a:cs typeface="Oswald"/>
                <a:sym typeface="Oswald"/>
              </a:rPr>
              <a:t>reference</a:t>
            </a:r>
            <a:r>
              <a:rPr lang="en">
                <a:latin typeface="Oswald"/>
                <a:ea typeface="Oswald"/>
                <a:cs typeface="Oswald"/>
                <a:sym typeface="Oswald"/>
              </a:rPr>
              <a:t> paper</a:t>
            </a:r>
            <a:endParaRPr>
              <a:latin typeface="Oswald"/>
              <a:ea typeface="Oswald"/>
              <a:cs typeface="Oswald"/>
              <a:sym typeface="Oswald"/>
            </a:endParaRPr>
          </a:p>
        </p:txBody>
      </p:sp>
      <p:sp>
        <p:nvSpPr>
          <p:cNvPr id="232" name="Google Shape;232;p38"/>
          <p:cNvSpPr txBox="1"/>
          <p:nvPr>
            <p:ph idx="1" type="body"/>
          </p:nvPr>
        </p:nvSpPr>
        <p:spPr>
          <a:xfrm>
            <a:off x="311700" y="1431950"/>
            <a:ext cx="8520600" cy="3060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Benefit of Edge-Guided Depth </a:t>
            </a:r>
            <a:endParaRPr/>
          </a:p>
          <a:p>
            <a:pPr indent="0" lvl="0" marL="0" rtl="0" algn="l">
              <a:lnSpc>
                <a:spcPct val="100000"/>
              </a:lnSpc>
              <a:spcBef>
                <a:spcPts val="0"/>
              </a:spcBef>
              <a:spcAft>
                <a:spcPts val="0"/>
              </a:spcAft>
              <a:buNone/>
            </a:pPr>
            <a:r>
              <a:rPr lang="en"/>
              <a:t>Inpainting:</a:t>
            </a:r>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a:p>
          <a:p>
            <a:pPr indent="0" lvl="0" marL="0" rtl="0" algn="l">
              <a:spcBef>
                <a:spcPts val="1200"/>
              </a:spcBef>
              <a:spcAft>
                <a:spcPts val="0"/>
              </a:spcAft>
              <a:buNone/>
            </a:pPr>
            <a:r>
              <a:t/>
            </a:r>
            <a:endParaRPr sz="100"/>
          </a:p>
          <a:p>
            <a:pPr indent="0" lvl="0" marL="0" rtl="0" algn="l">
              <a:spcBef>
                <a:spcPts val="1200"/>
              </a:spcBef>
              <a:spcAft>
                <a:spcPts val="1200"/>
              </a:spcAft>
              <a:buNone/>
            </a:pPr>
            <a:r>
              <a:rPr lang="en"/>
              <a:t>Multi-layer inpainting: </a:t>
            </a:r>
            <a:endParaRPr/>
          </a:p>
        </p:txBody>
      </p:sp>
      <p:pic>
        <p:nvPicPr>
          <p:cNvPr id="233" name="Google Shape;233;p38"/>
          <p:cNvPicPr preferRelativeResize="0"/>
          <p:nvPr/>
        </p:nvPicPr>
        <p:blipFill>
          <a:blip r:embed="rId3">
            <a:alphaModFix/>
          </a:blip>
          <a:stretch>
            <a:fillRect/>
          </a:stretch>
        </p:blipFill>
        <p:spPr>
          <a:xfrm>
            <a:off x="4388744" y="1050775"/>
            <a:ext cx="4199080" cy="1520975"/>
          </a:xfrm>
          <a:prstGeom prst="rect">
            <a:avLst/>
          </a:prstGeom>
          <a:noFill/>
          <a:ln>
            <a:noFill/>
          </a:ln>
        </p:spPr>
      </p:pic>
      <p:pic>
        <p:nvPicPr>
          <p:cNvPr id="234" name="Google Shape;234;p38"/>
          <p:cNvPicPr preferRelativeResize="0"/>
          <p:nvPr/>
        </p:nvPicPr>
        <p:blipFill>
          <a:blip r:embed="rId4">
            <a:alphaModFix/>
          </a:blip>
          <a:stretch>
            <a:fillRect/>
          </a:stretch>
        </p:blipFill>
        <p:spPr>
          <a:xfrm>
            <a:off x="4373700" y="2820227"/>
            <a:ext cx="4290324" cy="20670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143750"/>
            <a:ext cx="8520600" cy="177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latin typeface="Oswald"/>
              <a:ea typeface="Oswald"/>
              <a:cs typeface="Oswald"/>
              <a:sym typeface="Oswald"/>
            </a:endParaRPr>
          </a:p>
          <a:p>
            <a:pPr indent="0" lvl="0" marL="0" rtl="0" algn="ctr">
              <a:spcBef>
                <a:spcPts val="0"/>
              </a:spcBef>
              <a:spcAft>
                <a:spcPts val="0"/>
              </a:spcAft>
              <a:buClr>
                <a:schemeClr val="dk1"/>
              </a:buClr>
              <a:buSzPts val="990"/>
              <a:buFont typeface="Arial"/>
              <a:buNone/>
            </a:pPr>
            <a:r>
              <a:rPr lang="en" sz="6200">
                <a:latin typeface="Oswald"/>
                <a:ea typeface="Oswald"/>
                <a:cs typeface="Oswald"/>
                <a:sym typeface="Oswald"/>
              </a:rPr>
              <a:t>THANK YOU!</a:t>
            </a:r>
            <a:endParaRPr sz="6200">
              <a:latin typeface="Oswald"/>
              <a:ea typeface="Oswald"/>
              <a:cs typeface="Oswald"/>
              <a:sym typeface="Oswald"/>
            </a:endParaRPr>
          </a:p>
          <a:p>
            <a:pPr indent="0" lvl="0" marL="0" rtl="0" algn="ctr">
              <a:spcBef>
                <a:spcPts val="0"/>
              </a:spcBef>
              <a:spcAft>
                <a:spcPts val="0"/>
              </a:spcAft>
              <a:buNone/>
            </a:pPr>
            <a:r>
              <a:t/>
            </a:r>
            <a:endParaRPr sz="6200"/>
          </a:p>
        </p:txBody>
      </p:sp>
      <p:pic>
        <p:nvPicPr>
          <p:cNvPr id="240" name="Google Shape;240;p39" title="bapuji.mp4">
            <a:hlinkClick r:id="rId3"/>
          </p:cNvPr>
          <p:cNvPicPr preferRelativeResize="0"/>
          <p:nvPr/>
        </p:nvPicPr>
        <p:blipFill>
          <a:blip r:embed="rId4">
            <a:alphaModFix/>
          </a:blip>
          <a:stretch>
            <a:fillRect/>
          </a:stretch>
        </p:blipFill>
        <p:spPr>
          <a:xfrm>
            <a:off x="2568751" y="1914950"/>
            <a:ext cx="4006496" cy="300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Objectives</a:t>
            </a:r>
            <a:endParaRPr>
              <a:latin typeface="Oswald"/>
              <a:ea typeface="Oswald"/>
              <a:cs typeface="Oswald"/>
              <a:sym typeface="Oswald"/>
            </a:endParaRPr>
          </a:p>
        </p:txBody>
      </p:sp>
      <p:sp>
        <p:nvSpPr>
          <p:cNvPr id="68" name="Google Shape;68;p15"/>
          <p:cNvSpPr txBox="1"/>
          <p:nvPr>
            <p:ph idx="1" type="body"/>
          </p:nvPr>
        </p:nvSpPr>
        <p:spPr>
          <a:xfrm>
            <a:off x="311700" y="1152475"/>
            <a:ext cx="8176800" cy="34164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333333"/>
              </a:buClr>
              <a:buSzPts val="1350"/>
              <a:buFont typeface="Roboto"/>
              <a:buAutoNum type="arabicPeriod"/>
            </a:pPr>
            <a:r>
              <a:rPr lang="en" sz="1350">
                <a:solidFill>
                  <a:srgbClr val="333333"/>
                </a:solidFill>
                <a:highlight>
                  <a:srgbClr val="FFFFFF"/>
                </a:highlight>
                <a:latin typeface="Roboto"/>
                <a:ea typeface="Roboto"/>
                <a:cs typeface="Roboto"/>
                <a:sym typeface="Roboto"/>
              </a:rPr>
              <a:t>The project aims at converting a single RGB-D input image into a 3D photo - a multi-layer representation for novel view synthesis that contains hallucinated colour and depth structures in regions occluded in the original view.</a:t>
            </a:r>
            <a:endParaRPr sz="1350">
              <a:solidFill>
                <a:srgbClr val="333333"/>
              </a:solidFill>
              <a:highlight>
                <a:srgbClr val="FFFFFF"/>
              </a:highlight>
              <a:latin typeface="Roboto"/>
              <a:ea typeface="Roboto"/>
              <a:cs typeface="Roboto"/>
              <a:sym typeface="Roboto"/>
            </a:endParaRPr>
          </a:p>
          <a:p>
            <a:pPr indent="-314325" lvl="0" marL="457200" rtl="0" algn="l">
              <a:spcBef>
                <a:spcPts val="0"/>
              </a:spcBef>
              <a:spcAft>
                <a:spcPts val="0"/>
              </a:spcAft>
              <a:buClr>
                <a:srgbClr val="333333"/>
              </a:buClr>
              <a:buSzPts val="1350"/>
              <a:buFont typeface="Roboto"/>
              <a:buAutoNum type="arabicPeriod"/>
            </a:pPr>
            <a:r>
              <a:rPr lang="en" sz="1350">
                <a:solidFill>
                  <a:srgbClr val="333333"/>
                </a:solidFill>
                <a:highlight>
                  <a:srgbClr val="FFFFFF"/>
                </a:highlight>
                <a:latin typeface="Roboto"/>
                <a:ea typeface="Roboto"/>
                <a:cs typeface="Roboto"/>
                <a:sym typeface="Roboto"/>
              </a:rPr>
              <a:t>It uses the Layered Depth Image with explicit pixel connectivity as underlying representation, and presents a learning-based inpainting model that iteratively synthesizes new local color-and-depth content into the occluded region in a spatial context-aware manner.</a:t>
            </a:r>
            <a:endParaRPr sz="1350">
              <a:solidFill>
                <a:srgbClr val="333333"/>
              </a:solidFill>
              <a:highlight>
                <a:srgbClr val="FFFFFF"/>
              </a:highlight>
              <a:latin typeface="Roboto"/>
              <a:ea typeface="Roboto"/>
              <a:cs typeface="Roboto"/>
              <a:sym typeface="Roboto"/>
            </a:endParaRPr>
          </a:p>
          <a:p>
            <a:pPr indent="-314325" lvl="0" marL="457200" rtl="0" algn="l">
              <a:spcBef>
                <a:spcPts val="0"/>
              </a:spcBef>
              <a:spcAft>
                <a:spcPts val="0"/>
              </a:spcAft>
              <a:buClr>
                <a:srgbClr val="333333"/>
              </a:buClr>
              <a:buSzPts val="1350"/>
              <a:buFont typeface="Roboto"/>
              <a:buAutoNum type="arabicPeriod"/>
            </a:pPr>
            <a:r>
              <a:rPr lang="en" sz="1350">
                <a:solidFill>
                  <a:srgbClr val="333333"/>
                </a:solidFill>
                <a:highlight>
                  <a:srgbClr val="FFFFFF"/>
                </a:highlight>
                <a:latin typeface="Roboto"/>
                <a:ea typeface="Roboto"/>
                <a:cs typeface="Roboto"/>
                <a:sym typeface="Roboto"/>
              </a:rPr>
              <a:t>The resulting 3D photos can be efficiently rendered with motion parallax using standard graphics engines. </a:t>
            </a:r>
            <a:endParaRPr sz="1350">
              <a:solidFill>
                <a:srgbClr val="333333"/>
              </a:solidFill>
              <a:highlight>
                <a:srgbClr val="FFFFFF"/>
              </a:highlight>
              <a:latin typeface="Roboto"/>
              <a:ea typeface="Roboto"/>
              <a:cs typeface="Roboto"/>
              <a:sym typeface="Roboto"/>
            </a:endParaRPr>
          </a:p>
          <a:p>
            <a:pPr indent="-314325" lvl="0" marL="457200" rtl="0" algn="l">
              <a:spcBef>
                <a:spcPts val="0"/>
              </a:spcBef>
              <a:spcAft>
                <a:spcPts val="0"/>
              </a:spcAft>
              <a:buClr>
                <a:srgbClr val="333333"/>
              </a:buClr>
              <a:buSzPts val="1350"/>
              <a:buFont typeface="Roboto"/>
              <a:buAutoNum type="arabicPeriod"/>
            </a:pPr>
            <a:r>
              <a:rPr lang="en" sz="1350">
                <a:solidFill>
                  <a:srgbClr val="333333"/>
                </a:solidFill>
                <a:highlight>
                  <a:srgbClr val="FFFFFF"/>
                </a:highlight>
                <a:latin typeface="Roboto"/>
                <a:ea typeface="Roboto"/>
                <a:cs typeface="Roboto"/>
                <a:sym typeface="Roboto"/>
              </a:rPr>
              <a:t>The effectiveness of this method is validated on a wide range of challenging everyday scenes and show fewer artifacts when compared with the state-of-the-arts.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Oswald"/>
                <a:ea typeface="Oswald"/>
                <a:cs typeface="Oswald"/>
                <a:sym typeface="Oswald"/>
              </a:rPr>
              <a:t>Input Images</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74" name="Google Shape;74;p16"/>
          <p:cNvPicPr preferRelativeResize="0"/>
          <p:nvPr/>
        </p:nvPicPr>
        <p:blipFill>
          <a:blip r:embed="rId3">
            <a:alphaModFix/>
          </a:blip>
          <a:stretch>
            <a:fillRect/>
          </a:stretch>
        </p:blipFill>
        <p:spPr>
          <a:xfrm>
            <a:off x="376025" y="1357975"/>
            <a:ext cx="2602875" cy="2602875"/>
          </a:xfrm>
          <a:prstGeom prst="rect">
            <a:avLst/>
          </a:prstGeom>
          <a:noFill/>
          <a:ln>
            <a:noFill/>
          </a:ln>
        </p:spPr>
      </p:pic>
      <p:pic>
        <p:nvPicPr>
          <p:cNvPr id="75" name="Google Shape;75;p16"/>
          <p:cNvPicPr preferRelativeResize="0"/>
          <p:nvPr/>
        </p:nvPicPr>
        <p:blipFill>
          <a:blip r:embed="rId4">
            <a:alphaModFix/>
          </a:blip>
          <a:stretch>
            <a:fillRect/>
          </a:stretch>
        </p:blipFill>
        <p:spPr>
          <a:xfrm>
            <a:off x="3270563" y="1357975"/>
            <a:ext cx="2602875" cy="2602875"/>
          </a:xfrm>
          <a:prstGeom prst="rect">
            <a:avLst/>
          </a:prstGeom>
          <a:noFill/>
          <a:ln>
            <a:noFill/>
          </a:ln>
        </p:spPr>
      </p:pic>
      <p:pic>
        <p:nvPicPr>
          <p:cNvPr id="76" name="Google Shape;76;p16"/>
          <p:cNvPicPr preferRelativeResize="0"/>
          <p:nvPr/>
        </p:nvPicPr>
        <p:blipFill>
          <a:blip r:embed="rId5">
            <a:alphaModFix/>
          </a:blip>
          <a:stretch>
            <a:fillRect/>
          </a:stretch>
        </p:blipFill>
        <p:spPr>
          <a:xfrm>
            <a:off x="6022675" y="1605813"/>
            <a:ext cx="2809624" cy="210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Input Images</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82" name="Google Shape;82;p17"/>
          <p:cNvPicPr preferRelativeResize="0"/>
          <p:nvPr/>
        </p:nvPicPr>
        <p:blipFill>
          <a:blip r:embed="rId3">
            <a:alphaModFix/>
          </a:blip>
          <a:stretch>
            <a:fillRect/>
          </a:stretch>
        </p:blipFill>
        <p:spPr>
          <a:xfrm>
            <a:off x="684550" y="1424850"/>
            <a:ext cx="3540099" cy="2293800"/>
          </a:xfrm>
          <a:prstGeom prst="rect">
            <a:avLst/>
          </a:prstGeom>
          <a:noFill/>
          <a:ln>
            <a:noFill/>
          </a:ln>
        </p:spPr>
      </p:pic>
      <p:pic>
        <p:nvPicPr>
          <p:cNvPr id="83" name="Google Shape;83;p17"/>
          <p:cNvPicPr preferRelativeResize="0"/>
          <p:nvPr/>
        </p:nvPicPr>
        <p:blipFill>
          <a:blip r:embed="rId4">
            <a:alphaModFix/>
          </a:blip>
          <a:stretch>
            <a:fillRect/>
          </a:stretch>
        </p:blipFill>
        <p:spPr>
          <a:xfrm>
            <a:off x="4636450" y="1242738"/>
            <a:ext cx="3540100" cy="26580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Method Overview</a:t>
            </a:r>
            <a:endParaRPr>
              <a:latin typeface="Oswald"/>
              <a:ea typeface="Oswald"/>
              <a:cs typeface="Oswald"/>
              <a:sym typeface="Oswald"/>
            </a:endParaRPr>
          </a:p>
        </p:txBody>
      </p:sp>
      <p:sp>
        <p:nvSpPr>
          <p:cNvPr id="89" name="Google Shape;89;p18"/>
          <p:cNvSpPr txBox="1"/>
          <p:nvPr>
            <p:ph idx="1" type="body"/>
          </p:nvPr>
        </p:nvSpPr>
        <p:spPr>
          <a:xfrm>
            <a:off x="311700" y="1017725"/>
            <a:ext cx="8520600" cy="3999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Generating Depth Map from input RGB image</a:t>
            </a:r>
            <a:endParaRPr/>
          </a:p>
          <a:p>
            <a:pPr indent="0" lvl="0" marL="457200" rtl="0" algn="l">
              <a:spcBef>
                <a:spcPts val="1200"/>
              </a:spcBef>
              <a:spcAft>
                <a:spcPts val="0"/>
              </a:spcAft>
              <a:buNone/>
            </a:pPr>
            <a:r>
              <a:rPr lang="en" sz="1350"/>
              <a:t>We use MiDaS to generate a depth map from input RGB image.</a:t>
            </a:r>
            <a:endParaRPr sz="1350"/>
          </a:p>
          <a:p>
            <a:pPr indent="457200" lvl="0" marL="0" rtl="0" algn="l">
              <a:spcBef>
                <a:spcPts val="1200"/>
              </a:spcBef>
              <a:spcAft>
                <a:spcPts val="0"/>
              </a:spcAft>
              <a:buNone/>
            </a:pPr>
            <a:r>
              <a:rPr b="1" lang="en" sz="1291"/>
              <a:t>MiDaS</a:t>
            </a:r>
            <a:r>
              <a:rPr lang="en" sz="1291"/>
              <a:t> - Modular Interactive Data Acquisition System.</a:t>
            </a:r>
            <a:endParaRPr sz="1291"/>
          </a:p>
          <a:p>
            <a:pPr indent="457200" lvl="0" marL="0" rtl="0" algn="l">
              <a:spcBef>
                <a:spcPts val="0"/>
              </a:spcBef>
              <a:spcAft>
                <a:spcPts val="0"/>
              </a:spcAft>
              <a:buNone/>
            </a:pPr>
            <a:r>
              <a:rPr lang="en" sz="1291"/>
              <a:t>Aim : Robust Monocular depth estimation</a:t>
            </a:r>
            <a:endParaRPr sz="1291"/>
          </a:p>
          <a:p>
            <a:pPr indent="457200" lvl="0" marL="0" rtl="0" algn="l">
              <a:spcBef>
                <a:spcPts val="0"/>
              </a:spcBef>
              <a:spcAft>
                <a:spcPts val="0"/>
              </a:spcAft>
              <a:buNone/>
            </a:pPr>
            <a:r>
              <a:t/>
            </a:r>
            <a:endParaRPr sz="1291"/>
          </a:p>
          <a:p>
            <a:pPr indent="457200" lvl="0" marL="0" rtl="0" algn="l">
              <a:spcBef>
                <a:spcPts val="0"/>
              </a:spcBef>
              <a:spcAft>
                <a:spcPts val="0"/>
              </a:spcAft>
              <a:buNone/>
            </a:pPr>
            <a:r>
              <a:rPr lang="en" sz="1291"/>
              <a:t>Problems in other related works:</a:t>
            </a:r>
            <a:endParaRPr sz="1291"/>
          </a:p>
          <a:p>
            <a:pPr indent="-304285" lvl="1" marL="914400" rtl="0" algn="l">
              <a:spcBef>
                <a:spcPts val="0"/>
              </a:spcBef>
              <a:spcAft>
                <a:spcPts val="0"/>
              </a:spcAft>
              <a:buSzPts val="1192"/>
              <a:buChar char="○"/>
            </a:pPr>
            <a:r>
              <a:rPr lang="en" sz="1191"/>
              <a:t>Various architectural innovations have been proposed to enhance prediction accuracy. These methods need ground-truth depth for training, which is commonly acquired using RGB-D cameras or LiDAR sensors. </a:t>
            </a:r>
            <a:endParaRPr sz="1191"/>
          </a:p>
          <a:p>
            <a:pPr indent="-304285" lvl="1" marL="914400" rtl="0" algn="l">
              <a:spcBef>
                <a:spcPts val="0"/>
              </a:spcBef>
              <a:spcAft>
                <a:spcPts val="0"/>
              </a:spcAft>
              <a:buSzPts val="1192"/>
              <a:buChar char="○"/>
            </a:pPr>
            <a:r>
              <a:rPr lang="en" sz="1191"/>
              <a:t>Others leverage existing stereo matching methods to obtain ground truth for supervision. These methods tend to work well in the specific type of scenes used to train them, but do not generalize well to unconstrained scenes, due to the limited scale and diversity of the training data.</a:t>
            </a:r>
            <a:endParaRPr sz="1191"/>
          </a:p>
          <a:p>
            <a:pPr indent="-304285" lvl="1" marL="914400" rtl="0" algn="l">
              <a:spcBef>
                <a:spcPts val="0"/>
              </a:spcBef>
              <a:spcAft>
                <a:spcPts val="0"/>
              </a:spcAft>
              <a:buSzPts val="1192"/>
              <a:buChar char="○"/>
            </a:pPr>
            <a:r>
              <a:rPr lang="en" sz="1191"/>
              <a:t>Garg Et al. proposed to use calibrated stereo cameras for self-supervision. While this significantly simplifies the acquisition of training data, it still does not lift the restriction to a very specific data regime. Since then, various approaches leverage self-supervision, but they either require stereo images or exploit apparent motion and are thus difficult to apply to dynamic scenes.</a:t>
            </a:r>
            <a:endParaRPr sz="1191"/>
          </a:p>
          <a:p>
            <a:pPr indent="0" lvl="0" marL="457200" rtl="0" algn="l">
              <a:spcBef>
                <a:spcPts val="0"/>
              </a:spcBef>
              <a:spcAft>
                <a:spcPts val="1200"/>
              </a:spcAft>
              <a:buNone/>
            </a:pPr>
            <a:r>
              <a:t/>
            </a:r>
            <a:endParaRPr sz="135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idx="1" type="body"/>
          </p:nvPr>
        </p:nvSpPr>
        <p:spPr>
          <a:xfrm>
            <a:off x="108750" y="77250"/>
            <a:ext cx="9035400" cy="48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lang="en" sz="1075"/>
              <a:t>MiDaS uses the experimental protocol of </a:t>
            </a:r>
            <a:r>
              <a:rPr b="1" lang="en" sz="1075"/>
              <a:t>zero-shot cross-dataset</a:t>
            </a:r>
            <a:r>
              <a:rPr lang="en" sz="1075"/>
              <a:t> transfer. That is, it trains a model on certain datasets and then test its performance on other datasets that were never seen during training. The intuition is that zero-shot cross-dataset performance is a more faithful proxy of “real world” performance than training and testing on subsets of a single data collection that largely exhibit the same biases.</a:t>
            </a:r>
            <a:endParaRPr sz="1075"/>
          </a:p>
          <a:p>
            <a:pPr indent="0" lvl="0" marL="0" rtl="0" algn="l">
              <a:spcBef>
                <a:spcPts val="0"/>
              </a:spcBef>
              <a:spcAft>
                <a:spcPts val="0"/>
              </a:spcAft>
              <a:buSzPts val="358"/>
              <a:buNone/>
            </a:pPr>
            <a:r>
              <a:t/>
            </a:r>
            <a:endParaRPr sz="1075"/>
          </a:p>
          <a:p>
            <a:pPr indent="0" lvl="0" marL="0" rtl="0" algn="l">
              <a:spcBef>
                <a:spcPts val="0"/>
              </a:spcBef>
              <a:spcAft>
                <a:spcPts val="0"/>
              </a:spcAft>
              <a:buClr>
                <a:schemeClr val="dk1"/>
              </a:buClr>
              <a:buSzPts val="358"/>
              <a:buFont typeface="Arial"/>
              <a:buNone/>
            </a:pPr>
            <a:r>
              <a:rPr lang="en" sz="1075"/>
              <a:t>Training on a single dataset leads to good performance on the corresponding test split of the same dataset (same camera parameters, depth annotation, environment),but may have limited generalization capabilities to unseen data with different characteristics. Instead, it proposes to train on a collection of datasets, and demonstrate that this approach leads to strongly enhanced generalization by testing on diverse datasets that were not seen during training.</a:t>
            </a:r>
            <a:endParaRPr sz="1075"/>
          </a:p>
          <a:p>
            <a:pPr indent="0" lvl="0" marL="0" rtl="0" algn="l">
              <a:spcBef>
                <a:spcPts val="0"/>
              </a:spcBef>
              <a:spcAft>
                <a:spcPts val="0"/>
              </a:spcAft>
              <a:buSzPts val="358"/>
              <a:buNone/>
            </a:pPr>
            <a:r>
              <a:t/>
            </a:r>
            <a:endParaRPr sz="1075"/>
          </a:p>
          <a:p>
            <a:pPr indent="0" lvl="0" marL="0" rtl="0" algn="l">
              <a:spcBef>
                <a:spcPts val="0"/>
              </a:spcBef>
              <a:spcAft>
                <a:spcPts val="0"/>
              </a:spcAft>
              <a:buClr>
                <a:schemeClr val="dk1"/>
              </a:buClr>
              <a:buSzPts val="358"/>
              <a:buFont typeface="Arial"/>
              <a:buNone/>
            </a:pPr>
            <a:r>
              <a:rPr b="1" lang="en" sz="1075" u="sng"/>
              <a:t>Training Datasets of MiDaS: </a:t>
            </a:r>
            <a:endParaRPr b="1" sz="1075" u="sng"/>
          </a:p>
          <a:p>
            <a:pPr indent="-296862" lvl="0" marL="457200" rtl="0" algn="l">
              <a:spcBef>
                <a:spcPts val="0"/>
              </a:spcBef>
              <a:spcAft>
                <a:spcPts val="0"/>
              </a:spcAft>
              <a:buSzPts val="1075"/>
              <a:buAutoNum type="alphaLcParenR"/>
            </a:pPr>
            <a:r>
              <a:rPr b="1" lang="en" sz="1075"/>
              <a:t>ReDWeb</a:t>
            </a:r>
            <a:r>
              <a:rPr lang="en" sz="1075"/>
              <a:t> is a small,heavily curated dataset that features diverse and dynamic scenes with ground truth that was acquired with a relatively large stereo baseline.</a:t>
            </a:r>
            <a:endParaRPr sz="1075"/>
          </a:p>
          <a:p>
            <a:pPr indent="-296862" lvl="0" marL="457200" rtl="0" algn="l">
              <a:spcBef>
                <a:spcPts val="0"/>
              </a:spcBef>
              <a:spcAft>
                <a:spcPts val="0"/>
              </a:spcAft>
              <a:buSzPts val="1075"/>
              <a:buAutoNum type="alphaLcParenR"/>
            </a:pPr>
            <a:r>
              <a:rPr b="1" lang="en" sz="1075"/>
              <a:t>MegaDepth</a:t>
            </a:r>
            <a:r>
              <a:rPr lang="en" sz="1075"/>
              <a:t> is much larger, but shows predominantly static scenes. The ground truth is usually more accurate in background regions since wide-baseline multi-view stereo reconstruction was used for acquisition.</a:t>
            </a:r>
            <a:endParaRPr sz="1075"/>
          </a:p>
          <a:p>
            <a:pPr indent="-296862" lvl="0" marL="457200" rtl="0" algn="l">
              <a:spcBef>
                <a:spcPts val="0"/>
              </a:spcBef>
              <a:spcAft>
                <a:spcPts val="0"/>
              </a:spcAft>
              <a:buSzPts val="1075"/>
              <a:buAutoNum type="alphaLcParenR"/>
            </a:pPr>
            <a:r>
              <a:rPr b="1" lang="en" sz="1075"/>
              <a:t>WSVD</a:t>
            </a:r>
            <a:r>
              <a:rPr lang="en" sz="1075"/>
              <a:t> : consists of stereo videos obtained from the web and features diverse and dynamic scenes. This dataset is only available as a collection of links to the stereo videos.</a:t>
            </a:r>
            <a:endParaRPr sz="1075"/>
          </a:p>
          <a:p>
            <a:pPr indent="-296862" lvl="0" marL="457200" rtl="0" algn="l">
              <a:spcBef>
                <a:spcPts val="0"/>
              </a:spcBef>
              <a:spcAft>
                <a:spcPts val="0"/>
              </a:spcAft>
              <a:buSzPts val="1075"/>
              <a:buAutoNum type="alphaLcParenR"/>
            </a:pPr>
            <a:r>
              <a:rPr b="1" lang="en" sz="1075"/>
              <a:t>DIML Indoor </a:t>
            </a:r>
            <a:r>
              <a:rPr lang="en" sz="1075"/>
              <a:t>: is an RGB-D dataset of predominantly static indoor scenes,captured with a Kinect v2.</a:t>
            </a:r>
            <a:endParaRPr b="1" sz="1075"/>
          </a:p>
          <a:p>
            <a:pPr indent="-296862" lvl="0" marL="457200" rtl="0" algn="l">
              <a:spcBef>
                <a:spcPts val="0"/>
              </a:spcBef>
              <a:spcAft>
                <a:spcPts val="0"/>
              </a:spcAft>
              <a:buSzPts val="1075"/>
              <a:buAutoNum type="alphaLcParenR"/>
            </a:pPr>
            <a:r>
              <a:rPr b="1" lang="en" sz="1075"/>
              <a:t>3D movies</a:t>
            </a:r>
            <a:r>
              <a:rPr lang="en" sz="1075"/>
              <a:t> are also introduced as a new datasource.</a:t>
            </a:r>
            <a:endParaRPr sz="1075"/>
          </a:p>
          <a:p>
            <a:pPr indent="0" lvl="0" marL="0" rtl="0" algn="l">
              <a:spcBef>
                <a:spcPts val="0"/>
              </a:spcBef>
              <a:spcAft>
                <a:spcPts val="0"/>
              </a:spcAft>
              <a:buClr>
                <a:schemeClr val="dk1"/>
              </a:buClr>
              <a:buSzPts val="358"/>
              <a:buFont typeface="Arial"/>
              <a:buNone/>
            </a:pPr>
            <a:r>
              <a:t/>
            </a:r>
            <a:endParaRPr sz="1075"/>
          </a:p>
          <a:p>
            <a:pPr indent="0" lvl="0" marL="0" rtl="0" algn="l">
              <a:spcBef>
                <a:spcPts val="0"/>
              </a:spcBef>
              <a:spcAft>
                <a:spcPts val="0"/>
              </a:spcAft>
              <a:buClr>
                <a:schemeClr val="dk1"/>
              </a:buClr>
              <a:buSzPts val="358"/>
              <a:buFont typeface="Arial"/>
              <a:buNone/>
            </a:pPr>
            <a:r>
              <a:rPr b="1" lang="en" sz="1075" u="sng"/>
              <a:t>Test datasets </a:t>
            </a:r>
            <a:r>
              <a:rPr b="1" lang="en" sz="1075" u="sng"/>
              <a:t>of MiDaS:</a:t>
            </a:r>
            <a:endParaRPr b="1" sz="1075" u="sng"/>
          </a:p>
          <a:p>
            <a:pPr indent="-296862" lvl="0" marL="457200" rtl="0" algn="l">
              <a:spcBef>
                <a:spcPts val="0"/>
              </a:spcBef>
              <a:spcAft>
                <a:spcPts val="0"/>
              </a:spcAft>
              <a:buSzPts val="1075"/>
              <a:buAutoNum type="alphaLcParenR"/>
            </a:pPr>
            <a:r>
              <a:rPr b="1" lang="en" sz="1075"/>
              <a:t>DIW </a:t>
            </a:r>
            <a:r>
              <a:rPr lang="en" sz="1075"/>
              <a:t>: is highly diverse but provides ground truth only in the form of sparse ordinal relations. </a:t>
            </a:r>
            <a:endParaRPr sz="1075"/>
          </a:p>
          <a:p>
            <a:pPr indent="-296862" lvl="0" marL="457200" rtl="0" algn="l">
              <a:spcBef>
                <a:spcPts val="0"/>
              </a:spcBef>
              <a:spcAft>
                <a:spcPts val="0"/>
              </a:spcAft>
              <a:buSzPts val="1075"/>
              <a:buAutoNum type="alphaLcParenR"/>
            </a:pPr>
            <a:r>
              <a:rPr b="1" lang="en" sz="1075"/>
              <a:t>ETH3D</a:t>
            </a:r>
            <a:r>
              <a:rPr lang="en" sz="1075"/>
              <a:t>: features highly accurate laser-scanned ground truth on static scenes.</a:t>
            </a:r>
            <a:endParaRPr sz="1075"/>
          </a:p>
          <a:p>
            <a:pPr indent="-296862" lvl="0" marL="457200" rtl="0" algn="l">
              <a:spcBef>
                <a:spcPts val="0"/>
              </a:spcBef>
              <a:spcAft>
                <a:spcPts val="0"/>
              </a:spcAft>
              <a:buSzPts val="1075"/>
              <a:buAutoNum type="alphaLcParenR"/>
            </a:pPr>
            <a:r>
              <a:rPr b="1" lang="en" sz="1075"/>
              <a:t>Sintel </a:t>
            </a:r>
            <a:r>
              <a:rPr lang="en" sz="1075"/>
              <a:t>: features perfect ground truth for synthetic scenes.</a:t>
            </a:r>
            <a:endParaRPr sz="1075"/>
          </a:p>
          <a:p>
            <a:pPr indent="-296862" lvl="0" marL="457200" rtl="0" algn="l">
              <a:spcBef>
                <a:spcPts val="0"/>
              </a:spcBef>
              <a:spcAft>
                <a:spcPts val="0"/>
              </a:spcAft>
              <a:buSzPts val="1075"/>
              <a:buAutoNum type="alphaLcParenR"/>
            </a:pPr>
            <a:r>
              <a:rPr b="1" lang="en" sz="1075"/>
              <a:t>KITTI &amp; NYU</a:t>
            </a:r>
            <a:r>
              <a:rPr lang="en" sz="1075"/>
              <a:t>: are commonly used datasets with characteristic biases.</a:t>
            </a:r>
            <a:endParaRPr sz="1075"/>
          </a:p>
          <a:p>
            <a:pPr indent="-296862" lvl="0" marL="457200" rtl="0" algn="l">
              <a:spcBef>
                <a:spcPts val="0"/>
              </a:spcBef>
              <a:spcAft>
                <a:spcPts val="0"/>
              </a:spcAft>
              <a:buSzPts val="1075"/>
              <a:buAutoNum type="alphaLcParenR"/>
            </a:pPr>
            <a:r>
              <a:rPr b="1" lang="en" sz="1075"/>
              <a:t>TUM dataset </a:t>
            </a:r>
            <a:r>
              <a:rPr lang="en" sz="1075"/>
              <a:t>: we use the dynamic subset that features humans in indoor environments.</a:t>
            </a:r>
            <a:endParaRPr sz="685"/>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MiDaS </a:t>
            </a:r>
            <a:r>
              <a:rPr lang="en">
                <a:latin typeface="Oswald"/>
                <a:ea typeface="Oswald"/>
                <a:cs typeface="Oswald"/>
                <a:sym typeface="Oswald"/>
              </a:rPr>
              <a:t>Depth Map Results</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100" name="Google Shape;100;p20"/>
          <p:cNvPicPr preferRelativeResize="0"/>
          <p:nvPr/>
        </p:nvPicPr>
        <p:blipFill>
          <a:blip r:embed="rId3">
            <a:alphaModFix/>
          </a:blip>
          <a:stretch>
            <a:fillRect/>
          </a:stretch>
        </p:blipFill>
        <p:spPr>
          <a:xfrm>
            <a:off x="236400" y="1211488"/>
            <a:ext cx="2735264" cy="2720500"/>
          </a:xfrm>
          <a:prstGeom prst="rect">
            <a:avLst/>
          </a:prstGeom>
          <a:noFill/>
          <a:ln>
            <a:noFill/>
          </a:ln>
        </p:spPr>
      </p:pic>
      <p:pic>
        <p:nvPicPr>
          <p:cNvPr id="101" name="Google Shape;101;p20"/>
          <p:cNvPicPr preferRelativeResize="0"/>
          <p:nvPr/>
        </p:nvPicPr>
        <p:blipFill>
          <a:blip r:embed="rId4">
            <a:alphaModFix/>
          </a:blip>
          <a:stretch>
            <a:fillRect/>
          </a:stretch>
        </p:blipFill>
        <p:spPr>
          <a:xfrm>
            <a:off x="6172325" y="1606362"/>
            <a:ext cx="2577175" cy="1930775"/>
          </a:xfrm>
          <a:prstGeom prst="rect">
            <a:avLst/>
          </a:prstGeom>
          <a:noFill/>
          <a:ln>
            <a:noFill/>
          </a:ln>
        </p:spPr>
      </p:pic>
      <p:pic>
        <p:nvPicPr>
          <p:cNvPr id="102" name="Google Shape;102;p20"/>
          <p:cNvPicPr preferRelativeResize="0"/>
          <p:nvPr/>
        </p:nvPicPr>
        <p:blipFill>
          <a:blip r:embed="rId5">
            <a:alphaModFix/>
          </a:blip>
          <a:stretch>
            <a:fillRect/>
          </a:stretch>
        </p:blipFill>
        <p:spPr>
          <a:xfrm>
            <a:off x="3214688" y="1211500"/>
            <a:ext cx="2714624" cy="2720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MiDaS Depth Map Results</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108" name="Google Shape;108;p21"/>
          <p:cNvPicPr preferRelativeResize="0"/>
          <p:nvPr/>
        </p:nvPicPr>
        <p:blipFill>
          <a:blip r:embed="rId3">
            <a:alphaModFix/>
          </a:blip>
          <a:stretch>
            <a:fillRect/>
          </a:stretch>
        </p:blipFill>
        <p:spPr>
          <a:xfrm>
            <a:off x="4535575" y="1009038"/>
            <a:ext cx="4178649" cy="3125450"/>
          </a:xfrm>
          <a:prstGeom prst="rect">
            <a:avLst/>
          </a:prstGeom>
          <a:noFill/>
          <a:ln>
            <a:noFill/>
          </a:ln>
        </p:spPr>
      </p:pic>
      <p:pic>
        <p:nvPicPr>
          <p:cNvPr id="109" name="Google Shape;109;p21"/>
          <p:cNvPicPr preferRelativeResize="0"/>
          <p:nvPr/>
        </p:nvPicPr>
        <p:blipFill>
          <a:blip r:embed="rId4">
            <a:alphaModFix/>
          </a:blip>
          <a:stretch>
            <a:fillRect/>
          </a:stretch>
        </p:blipFill>
        <p:spPr>
          <a:xfrm>
            <a:off x="223950" y="1271638"/>
            <a:ext cx="4016201" cy="2600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